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594100" cy="5321300"/>
  <p:notesSz cx="2928938" cy="4657725"/>
  <p:embeddedFontLst>
    <p:embeddedFont>
      <p:font typeface="Rounded M+" panose="020B0600070205080204" charset="-128"/>
      <p:regular r:id="rId4"/>
    </p:embeddedFont>
    <p:embeddedFont>
      <p:font typeface="Rounded M+ Bold" panose="020B0600070205080204" charset="-128"/>
      <p:regular r:id="rId5"/>
    </p:embeddedFont>
    <p:embeddedFont>
      <p:font typeface="HG丸ｺﾞｼｯｸM-PRO" panose="020F0600000000000000" pitchFamily="50" charset="-128"/>
      <p:regular r:id="rId6"/>
    </p:embeddedFont>
    <p:embeddedFont>
      <p:font typeface="游ゴシック" panose="020B0400000000000000" pitchFamily="50" charset="-128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3" d="100"/>
          <a:sy n="133" d="100"/>
        </p:scale>
        <p:origin x="359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269206" cy="233695"/>
          </a:xfrm>
          <a:prstGeom prst="rect">
            <a:avLst/>
          </a:prstGeom>
        </p:spPr>
        <p:txBody>
          <a:bodyPr vert="horz" lIns="43352" tIns="21676" rIns="43352" bIns="21676" rtlCol="0"/>
          <a:lstStyle>
            <a:lvl1pPr algn="l">
              <a:defRPr sz="6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1659054" y="0"/>
            <a:ext cx="1269206" cy="233695"/>
          </a:xfrm>
          <a:prstGeom prst="rect">
            <a:avLst/>
          </a:prstGeom>
        </p:spPr>
        <p:txBody>
          <a:bodyPr vert="horz" lIns="43352" tIns="21676" rIns="43352" bIns="21676" rtlCol="0"/>
          <a:lstStyle>
            <a:lvl1pPr algn="r">
              <a:defRPr sz="600"/>
            </a:lvl1pPr>
          </a:lstStyle>
          <a:p>
            <a:fld id="{4451C4D2-A11E-4529-BCE0-5DBB140D35E8}" type="datetimeFigureOut">
              <a:rPr kumimoji="1" lang="ja-JP" altLang="en-US" smtClean="0"/>
              <a:t>2024/9/23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582613"/>
            <a:ext cx="1058862" cy="1571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352" tIns="21676" rIns="43352" bIns="2167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292894" y="2241530"/>
            <a:ext cx="2343150" cy="1833979"/>
          </a:xfrm>
          <a:prstGeom prst="rect">
            <a:avLst/>
          </a:prstGeom>
        </p:spPr>
        <p:txBody>
          <a:bodyPr vert="horz" lIns="43352" tIns="21676" rIns="43352" bIns="2167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4424030"/>
            <a:ext cx="1269206" cy="233695"/>
          </a:xfrm>
          <a:prstGeom prst="rect">
            <a:avLst/>
          </a:prstGeom>
        </p:spPr>
        <p:txBody>
          <a:bodyPr vert="horz" lIns="43352" tIns="21676" rIns="43352" bIns="21676" rtlCol="0" anchor="b"/>
          <a:lstStyle>
            <a:lvl1pPr algn="l">
              <a:defRPr sz="6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1659054" y="4424030"/>
            <a:ext cx="1269206" cy="233695"/>
          </a:xfrm>
          <a:prstGeom prst="rect">
            <a:avLst/>
          </a:prstGeom>
        </p:spPr>
        <p:txBody>
          <a:bodyPr vert="horz" lIns="43352" tIns="21676" rIns="43352" bIns="21676" rtlCol="0" anchor="b"/>
          <a:lstStyle>
            <a:lvl1pPr algn="r">
              <a:defRPr sz="600"/>
            </a:lvl1pPr>
          </a:lstStyle>
          <a:p>
            <a:fld id="{FA1BD785-72E7-43FE-847D-BD94F1CABC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83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1BD785-72E7-43FE-847D-BD94F1CABC0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71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forms.gle/3LbLtnhNxzQwTDR16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4743" y="771391"/>
            <a:ext cx="3250513" cy="256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4"/>
              </a:lnSpc>
            </a:pPr>
            <a:r>
              <a:rPr lang="en-US" sz="1260" u="sng" dirty="0" err="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兵庫県助産師会会員の皆様</a:t>
            </a:r>
            <a:endParaRPr lang="en-US" sz="800" dirty="0">
              <a:solidFill>
                <a:srgbClr val="000000"/>
              </a:solidFill>
              <a:latin typeface="Rounded M+"/>
              <a:ea typeface="Rounded M+"/>
              <a:cs typeface="Rounded M+"/>
              <a:sym typeface="Rounded M+"/>
            </a:endParaRPr>
          </a:p>
          <a:p>
            <a:pPr algn="l">
              <a:lnSpc>
                <a:spcPts val="1344"/>
              </a:lnSpc>
            </a:pPr>
            <a:r>
              <a:rPr lang="en-US" sz="960" dirty="0" err="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これまで日本助産師会より、毎年助産所部会会員を対象に「助産所安全管理評価」が行われてきました</a:t>
            </a:r>
            <a:r>
              <a:rPr lang="en-US" sz="960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。</a:t>
            </a:r>
          </a:p>
          <a:p>
            <a:pPr algn="l">
              <a:lnSpc>
                <a:spcPts val="1344"/>
              </a:lnSpc>
            </a:pPr>
            <a:r>
              <a:rPr lang="en-US" sz="960" dirty="0" err="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今年度は、兵庫県助産師会会員であるすべての方に向け</a:t>
            </a:r>
            <a:r>
              <a:rPr lang="en-US" sz="960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、</a:t>
            </a:r>
            <a:r>
              <a:rPr lang="en-US" sz="960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「</a:t>
            </a:r>
            <a:r>
              <a:rPr lang="en-US" sz="960" dirty="0" err="1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助産師安全管理評価」</a:t>
            </a:r>
            <a:r>
              <a:rPr lang="en-US" sz="960" dirty="0" err="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を行います</a:t>
            </a:r>
            <a:r>
              <a:rPr lang="en-US" sz="960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。</a:t>
            </a:r>
          </a:p>
          <a:p>
            <a:pPr algn="l">
              <a:lnSpc>
                <a:spcPts val="1344"/>
              </a:lnSpc>
            </a:pPr>
            <a:r>
              <a:rPr lang="en-US" sz="960" dirty="0" err="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下記のQRコードよりGoogleフォームに入っていただき、それぞれの立場で自己評価をお願いいたします</a:t>
            </a:r>
            <a:r>
              <a:rPr lang="en-US" sz="960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。</a:t>
            </a:r>
          </a:p>
          <a:p>
            <a:pPr algn="l">
              <a:lnSpc>
                <a:spcPts val="1344"/>
              </a:lnSpc>
            </a:pPr>
            <a:r>
              <a:rPr lang="en-US" sz="1000" b="1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＜</a:t>
            </a:r>
            <a:r>
              <a:rPr lang="en-US" sz="1000" b="1" dirty="0" err="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評価期間</a:t>
            </a:r>
            <a:r>
              <a:rPr lang="en-US" sz="1000" b="1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＞</a:t>
            </a:r>
          </a:p>
          <a:p>
            <a:pPr algn="l">
              <a:lnSpc>
                <a:spcPts val="1344"/>
              </a:lnSpc>
            </a:pPr>
            <a:r>
              <a:rPr lang="en-US" sz="1000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　　このはがきが届いた日から</a:t>
            </a:r>
            <a:r>
              <a:rPr lang="en-US" sz="1000" dirty="0">
                <a:solidFill>
                  <a:srgbClr val="CB0E28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2024年10月31日まで</a:t>
            </a:r>
          </a:p>
          <a:p>
            <a:pPr algn="l">
              <a:lnSpc>
                <a:spcPts val="1344"/>
              </a:lnSpc>
            </a:pPr>
            <a:r>
              <a:rPr lang="en-US" sz="1000" b="1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＜</a:t>
            </a:r>
            <a:r>
              <a:rPr lang="en-US" sz="1000" b="1" dirty="0" err="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回答時間</a:t>
            </a:r>
            <a:r>
              <a:rPr lang="en-US" sz="1000" b="1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＞</a:t>
            </a:r>
            <a:r>
              <a:rPr lang="ja-JP" altLang="en-US" sz="1000" b="1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　</a:t>
            </a:r>
            <a:r>
              <a:rPr lang="en-US" sz="1000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およそ</a:t>
            </a:r>
            <a:r>
              <a:rPr lang="en-US" sz="1000" b="1" dirty="0">
                <a:solidFill>
                  <a:srgbClr val="C00000"/>
                </a:solidFill>
                <a:latin typeface="Rounded M+"/>
                <a:ea typeface="Rounded M+"/>
                <a:cs typeface="Rounded M+"/>
                <a:sym typeface="Rounded M+"/>
              </a:rPr>
              <a:t>15分</a:t>
            </a:r>
            <a:r>
              <a:rPr lang="en-US" sz="1000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程度</a:t>
            </a:r>
          </a:p>
          <a:p>
            <a:pPr>
              <a:lnSpc>
                <a:spcPts val="1344"/>
              </a:lnSpc>
            </a:pPr>
            <a:r>
              <a:rPr lang="ja-JP" altLang="en-US" sz="1000" b="1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＜回答対象者＞　</a:t>
            </a:r>
            <a:r>
              <a:rPr lang="ja-JP" altLang="en-US" sz="1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Rounded M+" panose="020B0600070205080204" charset="-128"/>
                <a:sym typeface="Rounded M+"/>
              </a:rPr>
              <a:t>全会員</a:t>
            </a:r>
            <a:r>
              <a:rPr lang="ja-JP" altLang="en-US" sz="9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Rounded M+" panose="020B0600070205080204" charset="-128"/>
                <a:sym typeface="Rounded M+"/>
              </a:rPr>
              <a:t>が回答をお願いいたしますが、</a:t>
            </a:r>
            <a:endParaRPr lang="en-US" altLang="ja-JP" sz="9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Rounded M+" panose="020B0600070205080204" charset="-128"/>
              <a:sym typeface="Rounded M+"/>
            </a:endParaRPr>
          </a:p>
          <a:p>
            <a:pPr>
              <a:lnSpc>
                <a:spcPts val="1344"/>
              </a:lnSpc>
            </a:pPr>
            <a:r>
              <a:rPr lang="ja-JP" altLang="en-US" sz="9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Rounded M+" panose="020B0600070205080204" charset="-128"/>
                <a:sym typeface="Rounded M+"/>
              </a:rPr>
              <a:t>　　助産業務に携わっていない方は、情報入力のみとなります</a:t>
            </a:r>
            <a:r>
              <a:rPr lang="ja-JP" altLang="en-US" sz="900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。</a:t>
            </a:r>
            <a:endParaRPr lang="en-US" sz="900" dirty="0">
              <a:solidFill>
                <a:srgbClr val="000000"/>
              </a:solidFill>
              <a:latin typeface="Rounded M+"/>
              <a:ea typeface="Rounded M+"/>
              <a:cs typeface="Rounded M+"/>
              <a:sym typeface="Rounded M+"/>
            </a:endParaRPr>
          </a:p>
          <a:p>
            <a:pPr algn="ctr">
              <a:lnSpc>
                <a:spcPts val="1344"/>
              </a:lnSpc>
            </a:pPr>
            <a:r>
              <a:rPr lang="en-US" sz="1050" dirty="0" err="1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ご協力のほどよろしくお願いいたします</a:t>
            </a:r>
            <a:r>
              <a:rPr lang="en-US" sz="1050" dirty="0">
                <a:solidFill>
                  <a:srgbClr val="000000"/>
                </a:solidFill>
                <a:latin typeface="Rounded M+"/>
                <a:ea typeface="Rounded M+"/>
                <a:cs typeface="Rounded M+"/>
                <a:sym typeface="Rounded M+"/>
              </a:rPr>
              <a:t>。</a:t>
            </a:r>
          </a:p>
          <a:p>
            <a:pPr algn="l">
              <a:lnSpc>
                <a:spcPts val="1344"/>
              </a:lnSpc>
            </a:pPr>
            <a:endParaRPr lang="en-US" sz="960" dirty="0">
              <a:solidFill>
                <a:srgbClr val="000000"/>
              </a:solidFill>
              <a:latin typeface="Rounded M+"/>
              <a:ea typeface="Rounded M+"/>
              <a:cs typeface="Rounded M+"/>
              <a:sym typeface="Rounded M+"/>
            </a:endParaRPr>
          </a:p>
          <a:p>
            <a:pPr algn="r">
              <a:lnSpc>
                <a:spcPts val="1344"/>
              </a:lnSpc>
            </a:pPr>
            <a:endParaRPr lang="en-US" sz="960" dirty="0">
              <a:solidFill>
                <a:srgbClr val="000000"/>
              </a:solidFill>
              <a:latin typeface="Rounded M+"/>
              <a:ea typeface="Rounded M+"/>
              <a:cs typeface="Rounded M+"/>
              <a:sym typeface="Rounded M+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178050" y="3228574"/>
            <a:ext cx="838200" cy="843708"/>
          </a:xfrm>
          <a:custGeom>
            <a:avLst/>
            <a:gdLst/>
            <a:ahLst/>
            <a:cxnLst/>
            <a:rect l="l" t="t" r="r" b="b"/>
            <a:pathLst>
              <a:path w="738552" h="738552">
                <a:moveTo>
                  <a:pt x="0" y="0"/>
                </a:moveTo>
                <a:lnTo>
                  <a:pt x="738552" y="0"/>
                </a:lnTo>
                <a:lnTo>
                  <a:pt x="738552" y="738552"/>
                </a:lnTo>
                <a:lnTo>
                  <a:pt x="0" y="738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6496" y="618390"/>
            <a:ext cx="3250513" cy="162526"/>
          </a:xfrm>
          <a:custGeom>
            <a:avLst/>
            <a:gdLst/>
            <a:ahLst/>
            <a:cxnLst/>
            <a:rect l="l" t="t" r="r" b="b"/>
            <a:pathLst>
              <a:path w="3250513" h="162526">
                <a:moveTo>
                  <a:pt x="0" y="0"/>
                </a:moveTo>
                <a:lnTo>
                  <a:pt x="3250513" y="0"/>
                </a:lnTo>
                <a:lnTo>
                  <a:pt x="3250513" y="162526"/>
                </a:lnTo>
                <a:lnTo>
                  <a:pt x="0" y="162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16496" y="321900"/>
            <a:ext cx="3367009" cy="273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助産師安全管理評価ご協力のお願い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1719" y="4965478"/>
            <a:ext cx="2490665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ja-JP" altLang="en-US" sz="7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Rounded M+ Bold"/>
                <a:sym typeface="Rounded M+ Bold"/>
              </a:rPr>
              <a:t>一般社団法人 </a:t>
            </a:r>
            <a:r>
              <a:rPr lang="en-US" sz="9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Rounded M+ Bold"/>
                <a:sym typeface="Rounded M+ Bold"/>
              </a:rPr>
              <a:t>兵庫県助産師会</a:t>
            </a:r>
            <a:r>
              <a:rPr lang="en-US" sz="900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Rounded M+ Bold"/>
                <a:sym typeface="Rounded M+ Bold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Rounded M+ Bold"/>
                <a:sym typeface="Rounded M+ Bold"/>
              </a:rPr>
              <a:t>安全対策委員一同</a:t>
            </a:r>
            <a:endParaRPr lang="en-US" sz="900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Rounded M+ Bold"/>
              <a:sym typeface="Rounded M+ Bold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16496" y="187424"/>
            <a:ext cx="3250513" cy="162526"/>
          </a:xfrm>
          <a:custGeom>
            <a:avLst/>
            <a:gdLst/>
            <a:ahLst/>
            <a:cxnLst/>
            <a:rect l="l" t="t" r="r" b="b"/>
            <a:pathLst>
              <a:path w="3250513" h="162526">
                <a:moveTo>
                  <a:pt x="0" y="0"/>
                </a:moveTo>
                <a:lnTo>
                  <a:pt x="3250513" y="0"/>
                </a:lnTo>
                <a:lnTo>
                  <a:pt x="3250513" y="162526"/>
                </a:lnTo>
                <a:lnTo>
                  <a:pt x="0" y="1625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36655" y="4034486"/>
            <a:ext cx="1788601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700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</a:rPr>
              <a:t>URL　</a:t>
            </a:r>
            <a:r>
              <a:rPr lang="en-US" sz="700" u="sng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  <a:hlinkClick r:id="rId5" tooltip="https://forms.gle/3LbLtnhNxzQwTDR16"/>
              </a:rPr>
              <a:t>https://forms.gle/</a:t>
            </a:r>
          </a:p>
          <a:p>
            <a:pPr algn="ctr">
              <a:lnSpc>
                <a:spcPts val="1260"/>
              </a:lnSpc>
            </a:pPr>
            <a:r>
              <a:rPr lang="en-US" sz="700" u="sng" dirty="0">
                <a:solidFill>
                  <a:srgbClr val="000000"/>
                </a:solidFill>
                <a:latin typeface="Rounded M+ Bold"/>
                <a:ea typeface="Rounded M+ Bold"/>
                <a:cs typeface="Rounded M+ Bold"/>
                <a:sym typeface="Rounded M+ Bold"/>
                <a:hlinkClick r:id="rId5" tooltip="https://forms.gle/3LbLtnhNxzQwTDR16"/>
              </a:rPr>
              <a:t>3LbLtnhNxzQwTDR16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26876" y="4457113"/>
            <a:ext cx="2841773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紙媒体で回答を希望される方やご質問等は、兵庫県助産師会</a:t>
            </a:r>
            <a:r>
              <a:rPr kumimoji="1" lang="en-US" altLang="ja-JP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HP</a:t>
            </a:r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のお問い合わせフォームまたは、電話にて「</a:t>
            </a:r>
            <a:r>
              <a:rPr kumimoji="1" lang="ja-JP" altLang="en-US" sz="9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安全対策委員宛</a:t>
            </a:r>
            <a:r>
              <a:rPr kumimoji="1" lang="ja-JP" altLang="en-US" sz="9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」にお願いします。</a:t>
            </a:r>
            <a:endParaRPr kumimoji="1" lang="en-US" altLang="ja-JP" sz="9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096" y="4202236"/>
            <a:ext cx="178664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b="1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注：</a:t>
            </a:r>
            <a:r>
              <a:rPr kumimoji="1"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アーカイブは</a:t>
            </a:r>
            <a:r>
              <a:rPr kumimoji="1"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31</a:t>
            </a:r>
            <a:r>
              <a:rPr kumimoji="1" lang="ja-JP" altLang="en-US" sz="7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日まで視聴可</a:t>
            </a:r>
            <a:endParaRPr kumimoji="1" lang="en-US" altLang="ja-JP" sz="7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798" y="3254665"/>
            <a:ext cx="762000" cy="762000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74743" y="4016665"/>
            <a:ext cx="1461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b="1" dirty="0"/>
              <a:t>URL</a:t>
            </a:r>
            <a:r>
              <a:rPr kumimoji="1" lang="ja-JP" altLang="en-US" sz="800" b="1" dirty="0"/>
              <a:t>　</a:t>
            </a:r>
            <a:r>
              <a:rPr kumimoji="1" lang="en-US" altLang="ja-JP" sz="800" b="1" u="sng" dirty="0">
                <a:solidFill>
                  <a:srgbClr val="3333FF"/>
                </a:solidFill>
              </a:rPr>
              <a:t>https://qr.paps.jp/khntc</a:t>
            </a:r>
            <a:endParaRPr kumimoji="1" lang="ja-JP" altLang="en-US" sz="800" b="1" u="sng" dirty="0">
              <a:solidFill>
                <a:srgbClr val="3333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0262" y="3039221"/>
            <a:ext cx="1143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＜回答説明動画＞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10243" y="3044940"/>
            <a:ext cx="13738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＜助産師安全管理評価＞</a:t>
            </a:r>
          </a:p>
        </p:txBody>
      </p:sp>
      <p:sp>
        <p:nvSpPr>
          <p:cNvPr id="4" name="Freeform 4"/>
          <p:cNvSpPr/>
          <p:nvPr/>
        </p:nvSpPr>
        <p:spPr>
          <a:xfrm>
            <a:off x="2867225" y="4723310"/>
            <a:ext cx="630738" cy="534551"/>
          </a:xfrm>
          <a:custGeom>
            <a:avLst/>
            <a:gdLst/>
            <a:ahLst/>
            <a:cxnLst/>
            <a:rect l="l" t="t" r="r" b="b"/>
            <a:pathLst>
              <a:path w="630738" h="534551">
                <a:moveTo>
                  <a:pt x="0" y="0"/>
                </a:moveTo>
                <a:lnTo>
                  <a:pt x="630738" y="0"/>
                </a:lnTo>
                <a:lnTo>
                  <a:pt x="630738" y="534551"/>
                </a:lnTo>
                <a:lnTo>
                  <a:pt x="0" y="5345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151</Words>
  <Application>Microsoft Office PowerPoint</Application>
  <PresentationFormat>ユーザー設定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Arial</vt:lpstr>
      <vt:lpstr>Calibri</vt:lpstr>
      <vt:lpstr>Rounded M+ Bold</vt:lpstr>
      <vt:lpstr>Rounded M+</vt:lpstr>
      <vt:lpstr>游ゴシック</vt:lpstr>
      <vt:lpstr>HG丸ｺﾞｼｯｸM-PRO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グレー　ホワイト　ミニマル　出産報告　はがき</dc:title>
  <dc:creator>kango</dc:creator>
  <cp:lastModifiedBy>明代 島崎</cp:lastModifiedBy>
  <cp:revision>20</cp:revision>
  <dcterms:created xsi:type="dcterms:W3CDTF">2006-08-16T00:00:00Z</dcterms:created>
  <dcterms:modified xsi:type="dcterms:W3CDTF">2024-09-23T13:41:54Z</dcterms:modified>
  <dc:identifier>DAGPgdwPou4</dc:identifier>
</cp:coreProperties>
</file>